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61" r:id="rId1"/>
  </p:sldMasterIdLst>
  <p:notesMasterIdLst>
    <p:notesMasterId r:id="rId10"/>
  </p:notesMasterIdLst>
  <p:handoutMasterIdLst>
    <p:handoutMasterId r:id="rId11"/>
  </p:handoutMasterIdLst>
  <p:sldIdLst>
    <p:sldId id="285" r:id="rId2"/>
    <p:sldId id="286" r:id="rId3"/>
    <p:sldId id="292" r:id="rId4"/>
    <p:sldId id="287" r:id="rId5"/>
    <p:sldId id="294" r:id="rId6"/>
    <p:sldId id="259" r:id="rId7"/>
    <p:sldId id="289" r:id="rId8"/>
    <p:sldId id="293" r:id="rId9"/>
  </p:sldIdLst>
  <p:sldSz cx="9144000" cy="5143500" type="screen16x9"/>
  <p:notesSz cx="6858000" cy="9144000"/>
  <p:embeddedFontLst>
    <p:embeddedFont>
      <p:font typeface="Franklin Gothic Medium" panose="020B0603020102020204" pitchFamily="34" charset="0"/>
      <p:regular r:id="rId12"/>
      <p:italic r:id="rId13"/>
    </p:embeddedFont>
    <p:embeddedFont>
      <p:font typeface="Lato Light" panose="020F0502020204030203" pitchFamily="34" charset="0"/>
      <p:regular r:id="rId14"/>
      <p:bold r:id="rId15"/>
      <p:italic r:id="rId16"/>
      <p:boldItalic r:id="rId15"/>
    </p:embeddedFont>
    <p:embeddedFont>
      <p:font typeface="Roboto Slab Regular" panose="020B0604020202020204" charset="0"/>
      <p:regular r:id="rId17"/>
      <p:bold r:id="rId18"/>
      <p:italic r:id="rId19"/>
      <p:boldItalic r:id="rId20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1E3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C313751-3878-4241-8E13-E6892900CA68}">
  <a:tblStyle styleId="{9C313751-3878-4241-8E13-E6892900CA6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013"/>
    <p:restoredTop sz="94676"/>
  </p:normalViewPr>
  <p:slideViewPr>
    <p:cSldViewPr snapToGrid="0" snapToObjects="1">
      <p:cViewPr varScale="1">
        <p:scale>
          <a:sx n="123" d="100"/>
          <a:sy n="123" d="100"/>
        </p:scale>
        <p:origin x="432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2.fntdata"/><Relationship Id="rId18" Type="http://schemas.openxmlformats.org/officeDocument/2006/relationships/font" Target="fonts/font6.fntdata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17" Type="http://schemas.openxmlformats.org/officeDocument/2006/relationships/font" Target="fonts/font5.fntdata"/><Relationship Id="rId2" Type="http://schemas.openxmlformats.org/officeDocument/2006/relationships/slide" Target="slides/slide1.xml"/><Relationship Id="rId16" Type="http://schemas.openxmlformats.org/officeDocument/2006/relationships/font" Target="fonts/font4.fntdata"/><Relationship Id="rId20" Type="http://schemas.openxmlformats.org/officeDocument/2006/relationships/font" Target="fonts/font8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font" Target="NULL"/><Relationship Id="rId23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7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3.fntdata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36125ED-570C-FA48-8CF0-93F6F0550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A850E-0C6F-B34B-B4F3-39758C7099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510C1-2C08-3D4B-A66B-922D50F5DB1A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301639-75C6-E442-89E7-AEC446FCC8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DC5A3-6FB1-9442-9E57-6314D00B3B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B3BE6-A3C7-8141-AA92-AB405B669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87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100" b="0" i="0" u="sng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https://</a:t>
            </a:r>
            <a:r>
              <a:rPr lang="en-US" sz="1100" b="0" i="0" u="sng" strike="noStrike" cap="none" dirty="0" err="1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youtu.be</a:t>
            </a:r>
            <a:r>
              <a:rPr lang="en-US" sz="1100" b="0" i="0" u="sng" strike="noStrike" cap="none" dirty="0">
                <a:solidFill>
                  <a:srgbClr val="000000"/>
                </a:solidFill>
                <a:effectLst/>
                <a:latin typeface="Arial"/>
                <a:ea typeface="Arial"/>
                <a:cs typeface="Arial"/>
                <a:sym typeface="Arial"/>
              </a:rPr>
              <a:t>/FDTF0ul5WSs 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2859002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 preserve="1" userDrawn="1">
  <p:cSld name="1_Subtitl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2630450" y="630150"/>
            <a:ext cx="3883200" cy="3883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5430350" y="228600"/>
            <a:ext cx="1388100" cy="13881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53" name="Google Shape;53;p3"/>
          <p:cNvGrpSpPr/>
          <p:nvPr/>
        </p:nvGrpSpPr>
        <p:grpSpPr>
          <a:xfrm>
            <a:off x="5861768" y="506559"/>
            <a:ext cx="524975" cy="832145"/>
            <a:chOff x="6718575" y="2318625"/>
            <a:chExt cx="256950" cy="407375"/>
          </a:xfrm>
        </p:grpSpPr>
        <p:sp>
          <p:nvSpPr>
            <p:cNvPr id="54" name="Google Shape;54;p3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ABFDC58F-F69E-C74D-BDAA-1B6B2CC4AD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6330"/>
          <a:stretch/>
        </p:blipFill>
        <p:spPr>
          <a:xfrm>
            <a:off x="0" y="0"/>
            <a:ext cx="9144000" cy="1733332"/>
          </a:xfrm>
          <a:prstGeom prst="rect">
            <a:avLst/>
          </a:prstGeom>
          <a:ln>
            <a:noFill/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F0348DB-CD3F-AB43-9762-1C36A9CEEF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148349"/>
            <a:ext cx="7500730" cy="8822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D7FA2E5-3FE3-3248-B527-FCD0AA1B65E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825" y="83600"/>
            <a:ext cx="1894349" cy="83905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1952318-B1F8-424F-BB5E-62F7FDA83E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16" t="-995" r="-5915" b="995"/>
          <a:stretch/>
        </p:blipFill>
        <p:spPr>
          <a:xfrm>
            <a:off x="-51916" y="-1215257"/>
            <a:ext cx="2571750" cy="319554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E45EF03-5AC3-FE4B-AA36-CC7FF04F10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470"/>
          <a:stretch/>
        </p:blipFill>
        <p:spPr>
          <a:xfrm>
            <a:off x="7084439" y="-762281"/>
            <a:ext cx="2088687" cy="253081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861E80-E988-554D-A5F1-74CACCE41F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6679" y="1364596"/>
            <a:ext cx="6567323" cy="771525"/>
          </a:xfrm>
        </p:spPr>
        <p:txBody>
          <a:bodyPr/>
          <a:lstStyle>
            <a:lvl1pPr marL="101600" indent="0" algn="l">
              <a:buNone/>
              <a:defRPr sz="2000" spc="60" baseline="0">
                <a:solidFill>
                  <a:schemeClr val="bg1"/>
                </a:solidFill>
                <a:latin typeface="Luna" pitchFamily="2" charset="0"/>
              </a:defRPr>
            </a:lvl1pPr>
          </a:lstStyle>
          <a:p>
            <a:pPr lvl="0"/>
            <a:r>
              <a:rPr lang="en-US" dirty="0"/>
              <a:t>Lesson 1: Virtual Mushroom Tour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4594F6-D549-2748-9FED-7F876E3D6053}"/>
              </a:ext>
            </a:extLst>
          </p:cNvPr>
          <p:cNvSpPr txBox="1"/>
          <p:nvPr userDrawn="1"/>
        </p:nvSpPr>
        <p:spPr>
          <a:xfrm>
            <a:off x="649357" y="2411896"/>
            <a:ext cx="7885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800" b="1" i="0" u="none" strike="noStrike" cap="none" dirty="0">
                <a:solidFill>
                  <a:srgbClr val="000000"/>
                </a:solidFill>
                <a:effectLst/>
                <a:latin typeface="Franklin Gothic Medium" panose="020B0603020102020204" pitchFamily="34" charset="0"/>
                <a:ea typeface="Arial"/>
                <a:cs typeface="Arial"/>
                <a:sym typeface="Arial"/>
              </a:rPr>
              <a:t>What We’ll Learn:</a:t>
            </a:r>
          </a:p>
          <a:p>
            <a:pPr marL="0" indent="0" rtl="0" fontAlgn="base">
              <a:buFont typeface="Arial" panose="020B0604020202020204" pitchFamily="34" charset="0"/>
              <a:buNone/>
            </a:pPr>
            <a:endParaRPr lang="en-US" sz="1800" b="0" i="0" u="none" strike="noStrike" cap="none" dirty="0">
              <a:solidFill>
                <a:srgbClr val="000000"/>
              </a:solidFill>
              <a:effectLst/>
              <a:latin typeface="Franklin Gothic Medium" panose="020B0603020102020204" pitchFamily="34" charset="0"/>
              <a:ea typeface="Arial"/>
              <a:cs typeface="Arial"/>
              <a:sym typeface="Arial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16069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userDrawn="1">
  <p:cSld name="TITLE"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 userDrawn="1">
  <p:cSld name="TITLE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3"/>
          <p:cNvSpPr txBox="1">
            <a:spLocks noGrp="1"/>
          </p:cNvSpPr>
          <p:nvPr>
            <p:ph type="ctrTitle"/>
          </p:nvPr>
        </p:nvSpPr>
        <p:spPr>
          <a:xfrm>
            <a:off x="583354" y="725127"/>
            <a:ext cx="3371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 userDrawn="1">
  <p:cSld name="TITLE_AND_TWO_COLUMNS_1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"/>
          <p:cNvSpPr/>
          <p:nvPr/>
        </p:nvSpPr>
        <p:spPr>
          <a:xfrm>
            <a:off x="407100" y="460135"/>
            <a:ext cx="8329800" cy="432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5" name="Google Shape;165;p7"/>
          <p:cNvSpPr/>
          <p:nvPr/>
        </p:nvSpPr>
        <p:spPr>
          <a:xfrm>
            <a:off x="8044639" y="394721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7"/>
          <p:cNvSpPr txBox="1">
            <a:spLocks noGrp="1"/>
          </p:cNvSpPr>
          <p:nvPr>
            <p:ph type="body" idx="1"/>
          </p:nvPr>
        </p:nvSpPr>
        <p:spPr>
          <a:xfrm>
            <a:off x="1025382" y="1526920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 dirty="0"/>
          </a:p>
        </p:txBody>
      </p:sp>
      <p:sp>
        <p:nvSpPr>
          <p:cNvPr id="187" name="Google Shape;187;p7"/>
          <p:cNvSpPr txBox="1">
            <a:spLocks noGrp="1"/>
          </p:cNvSpPr>
          <p:nvPr>
            <p:ph type="body" idx="2"/>
          </p:nvPr>
        </p:nvSpPr>
        <p:spPr>
          <a:xfrm>
            <a:off x="3642600" y="1557544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 dirty="0"/>
          </a:p>
        </p:txBody>
      </p:sp>
      <p:sp>
        <p:nvSpPr>
          <p:cNvPr id="188" name="Google Shape;188;p7"/>
          <p:cNvSpPr txBox="1">
            <a:spLocks noGrp="1"/>
          </p:cNvSpPr>
          <p:nvPr>
            <p:ph type="body" idx="3"/>
          </p:nvPr>
        </p:nvSpPr>
        <p:spPr>
          <a:xfrm>
            <a:off x="6259818" y="1557544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B347CA9-CC01-EC4F-AF8C-0F8E40A261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3156" y="4057634"/>
            <a:ext cx="876869" cy="87686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82722FD-1422-7E45-9483-4F855E5139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255240"/>
            <a:ext cx="7500730" cy="882247"/>
          </a:xfrm>
          <a:prstGeom prst="rect">
            <a:avLst/>
          </a:prstGeom>
        </p:spPr>
      </p:pic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79B131DD-829D-7B43-8997-FB8710702C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8738" y="438496"/>
            <a:ext cx="6567323" cy="771525"/>
          </a:xfrm>
        </p:spPr>
        <p:txBody>
          <a:bodyPr/>
          <a:lstStyle>
            <a:lvl1pPr marL="101600" indent="0" algn="l">
              <a:buNone/>
              <a:defRPr sz="2000" spc="60" baseline="0">
                <a:solidFill>
                  <a:schemeClr val="bg1"/>
                </a:solidFill>
                <a:latin typeface="Luna" pitchFamily="2" charset="0"/>
              </a:defRPr>
            </a:lvl1pPr>
          </a:lstStyle>
          <a:p>
            <a:pPr lvl="0"/>
            <a:r>
              <a:rPr lang="en-US" dirty="0"/>
              <a:t>KNOW…WANT TO KNOW…LEARNED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2901875" y="1033400"/>
            <a:ext cx="5292300" cy="3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○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117984" y="41806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48" r:id="rId2"/>
    <p:sldLayoutId id="2147483649" r:id="rId3"/>
    <p:sldLayoutId id="2147483653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FDTF0ul5WSs?feature=oembed" TargetMode="Externa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DF80ED-5E49-D04E-99F6-E1BAEC5EEE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Lesson 1: Virtual Mushroom Tour</a:t>
            </a:r>
          </a:p>
        </p:txBody>
      </p:sp>
      <p:pic>
        <p:nvPicPr>
          <p:cNvPr id="3" name="Picture 2" descr="A picture containing hydrant, food&#10;&#10;Description automatically generated">
            <a:extLst>
              <a:ext uri="{FF2B5EF4-FFF2-40B4-BE49-F238E27FC236}">
                <a16:creationId xmlns:a16="http://schemas.microsoft.com/office/drawing/2014/main" id="{08EC16E1-EC92-3D49-869F-08E658017B6E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37929" y="2541777"/>
            <a:ext cx="2806071" cy="260172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3CE3D4-5F4B-2742-9E35-BDBD6FE92398}"/>
              </a:ext>
            </a:extLst>
          </p:cNvPr>
          <p:cNvSpPr txBox="1"/>
          <p:nvPr/>
        </p:nvSpPr>
        <p:spPr>
          <a:xfrm>
            <a:off x="694479" y="2824223"/>
            <a:ext cx="6030002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In this lesson we will take a virtual farm tour and learn how mushrooms grow and the different steps involved in getting mushrooms from the farm to our tables! 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B87DCAD8-423D-6A46-9A19-3C108A7635A2}"/>
              </a:ext>
            </a:extLst>
          </p:cNvPr>
          <p:cNvSpPr txBox="1"/>
          <p:nvPr/>
        </p:nvSpPr>
        <p:spPr>
          <a:xfrm>
            <a:off x="-258945" y="258945"/>
            <a:ext cx="18473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7199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F53D2-32D2-BC48-AF75-F5340E1E15C4}"/>
              </a:ext>
            </a:extLst>
          </p:cNvPr>
          <p:cNvSpPr/>
          <p:nvPr/>
        </p:nvSpPr>
        <p:spPr>
          <a:xfrm>
            <a:off x="1232210" y="852217"/>
            <a:ext cx="6679580" cy="3525963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691B0-75EA-F143-83C2-EAFA2E7F7A5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185639" y="-220717"/>
            <a:ext cx="4772722" cy="3220800"/>
          </a:xfrm>
        </p:spPr>
        <p:txBody>
          <a:bodyPr/>
          <a:lstStyle/>
          <a:p>
            <a:pPr>
              <a:lnSpc>
                <a:spcPct val="200000"/>
              </a:lnSpc>
            </a:pPr>
            <a:br>
              <a:rPr lang="en-US" spc="300" dirty="0">
                <a:latin typeface="Luna" pitchFamily="2" charset="0"/>
              </a:rPr>
            </a:br>
            <a:r>
              <a:rPr lang="en-US" spc="300" dirty="0">
                <a:latin typeface="Luna" pitchFamily="2" charset="0"/>
              </a:rPr>
              <a:t>TAKE A PHOTO WALK!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3DB314-36FB-AF4B-9635-B4F7166318F2}"/>
              </a:ext>
            </a:extLst>
          </p:cNvPr>
          <p:cNvSpPr txBox="1"/>
          <p:nvPr/>
        </p:nvSpPr>
        <p:spPr>
          <a:xfrm>
            <a:off x="1725259" y="2195580"/>
            <a:ext cx="544123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Write down what you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notice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wonder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on your sheet.  Can you infer what we will be learning about?</a:t>
            </a:r>
          </a:p>
          <a:p>
            <a:pPr algn="ctr"/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Be ready to share at the end!</a:t>
            </a: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3899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22AA44D-AC61-6045-AB5C-07D70C52D080}"/>
              </a:ext>
            </a:extLst>
          </p:cNvPr>
          <p:cNvSpPr/>
          <p:nvPr/>
        </p:nvSpPr>
        <p:spPr>
          <a:xfrm>
            <a:off x="2869324" y="1623851"/>
            <a:ext cx="5896304" cy="2999389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133402D-4117-A34F-8DF8-D73B0DCEDE86}"/>
              </a:ext>
            </a:extLst>
          </p:cNvPr>
          <p:cNvSpPr/>
          <p:nvPr/>
        </p:nvSpPr>
        <p:spPr>
          <a:xfrm>
            <a:off x="504492" y="285751"/>
            <a:ext cx="2837794" cy="283779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4BFABF-DA48-2E41-A0EA-AA199955AA9F}"/>
              </a:ext>
            </a:extLst>
          </p:cNvPr>
          <p:cNvSpPr txBox="1"/>
          <p:nvPr/>
        </p:nvSpPr>
        <p:spPr>
          <a:xfrm>
            <a:off x="819803" y="1216052"/>
            <a:ext cx="2207172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spc="300" dirty="0">
                <a:solidFill>
                  <a:schemeClr val="bg1"/>
                </a:solidFill>
                <a:latin typeface="Luna" pitchFamily="2" charset="0"/>
                <a:cs typeface="Calibri" panose="020F0502020204030204" pitchFamily="34" charset="0"/>
              </a:rPr>
              <a:t>Now, Find a Buddy!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3C5853-C113-1E4F-A00E-562ABEC1A7B4}"/>
              </a:ext>
            </a:extLst>
          </p:cNvPr>
          <p:cNvSpPr txBox="1"/>
          <p:nvPr/>
        </p:nvSpPr>
        <p:spPr>
          <a:xfrm>
            <a:off x="3625442" y="2385852"/>
            <a:ext cx="4769945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Share what you recorded on your Notice and Wonder chart. </a:t>
            </a:r>
          </a:p>
          <a:p>
            <a:pPr>
              <a:lnSpc>
                <a:spcPct val="90000"/>
              </a:lnSpc>
            </a:pP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lnSpc>
                <a:spcPct val="90000"/>
              </a:lnSpc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Then, make an inference: What do you think we are going to be learning about?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382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CD1D5F7-3FCD-144A-AA4C-6B88B0495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826" y="2714899"/>
            <a:ext cx="2879107" cy="27393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>
                <a:latin typeface="Franklin Gothic Medium" panose="020B0603020102020204" pitchFamily="34" charset="0"/>
              </a:rPr>
              <a:t>ALREADY KNOW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about mushrooms!</a:t>
            </a:r>
          </a:p>
          <a:p>
            <a:pPr marL="146050" indent="0" algn="ctr">
              <a:buNone/>
            </a:pP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3ADD6C-2431-064E-9767-5CFD0DE72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KNOW… WANT TO KNOW…LEARNED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D617E46D-6B91-BD40-83E4-5808249AC859}"/>
              </a:ext>
            </a:extLst>
          </p:cNvPr>
          <p:cNvSpPr txBox="1">
            <a:spLocks/>
          </p:cNvSpPr>
          <p:nvPr/>
        </p:nvSpPr>
        <p:spPr>
          <a:xfrm>
            <a:off x="3556372" y="2714899"/>
            <a:ext cx="2376921" cy="2079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○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2400" b="1" dirty="0">
                <a:latin typeface="Franklin Gothic Medium" panose="020B0603020102020204" pitchFamily="34" charset="0"/>
              </a:rPr>
              <a:t>WANT TO KNOW </a:t>
            </a:r>
            <a:r>
              <a:rPr lang="en-US" sz="1800" dirty="0">
                <a:latin typeface="Franklin Gothic Medium" panose="020B0603020102020204" pitchFamily="34" charset="0"/>
              </a:rPr>
              <a:t>about mushrooms</a:t>
            </a: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F140D97-CD9E-0341-9728-023A3E0307A5}"/>
              </a:ext>
            </a:extLst>
          </p:cNvPr>
          <p:cNvSpPr/>
          <p:nvPr/>
        </p:nvSpPr>
        <p:spPr>
          <a:xfrm>
            <a:off x="1428028" y="1494803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5C85E501-141B-7547-93E1-A7A2565712BC}"/>
              </a:ext>
            </a:extLst>
          </p:cNvPr>
          <p:cNvSpPr txBox="1">
            <a:spLocks/>
          </p:cNvSpPr>
          <p:nvPr/>
        </p:nvSpPr>
        <p:spPr>
          <a:xfrm>
            <a:off x="6200150" y="2714899"/>
            <a:ext cx="2138442" cy="2079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○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have </a:t>
            </a:r>
            <a:r>
              <a:rPr lang="en-US" sz="2400" b="1" dirty="0">
                <a:latin typeface="Franklin Gothic Medium" panose="020B0603020102020204" pitchFamily="34" charset="0"/>
              </a:rPr>
              <a:t>LEARNED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 about mushrooms!</a:t>
            </a: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84D1D8-6BB0-464E-A824-B6AAAA2EC655}"/>
              </a:ext>
            </a:extLst>
          </p:cNvPr>
          <p:cNvSpPr txBox="1"/>
          <p:nvPr/>
        </p:nvSpPr>
        <p:spPr>
          <a:xfrm>
            <a:off x="1526093" y="1958007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First: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7010D4C-E65F-F44D-BF66-388900168896}"/>
              </a:ext>
            </a:extLst>
          </p:cNvPr>
          <p:cNvSpPr/>
          <p:nvPr/>
        </p:nvSpPr>
        <p:spPr>
          <a:xfrm>
            <a:off x="4184481" y="1540497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09321-B246-B040-96DE-6739051BF69C}"/>
              </a:ext>
            </a:extLst>
          </p:cNvPr>
          <p:cNvSpPr txBox="1"/>
          <p:nvPr/>
        </p:nvSpPr>
        <p:spPr>
          <a:xfrm>
            <a:off x="4282546" y="2003701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Next: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422355-D27A-FF42-8D58-BD86BD0D5145}"/>
              </a:ext>
            </a:extLst>
          </p:cNvPr>
          <p:cNvSpPr/>
          <p:nvPr/>
        </p:nvSpPr>
        <p:spPr>
          <a:xfrm>
            <a:off x="6709019" y="1540497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14EB3B-6099-DA4F-A73A-427805C67C3F}"/>
              </a:ext>
            </a:extLst>
          </p:cNvPr>
          <p:cNvSpPr txBox="1"/>
          <p:nvPr/>
        </p:nvSpPr>
        <p:spPr>
          <a:xfrm>
            <a:off x="6886596" y="2003701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Last:</a:t>
            </a:r>
          </a:p>
        </p:txBody>
      </p:sp>
    </p:spTree>
    <p:extLst>
      <p:ext uri="{BB962C8B-B14F-4D97-AF65-F5344CB8AC3E}">
        <p14:creationId xmlns:p14="http://schemas.microsoft.com/office/powerpoint/2010/main" val="1343032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B6A794-D54D-CB40-A12B-982317D17C91}"/>
              </a:ext>
            </a:extLst>
          </p:cNvPr>
          <p:cNvSpPr/>
          <p:nvPr/>
        </p:nvSpPr>
        <p:spPr>
          <a:xfrm>
            <a:off x="391116" y="512858"/>
            <a:ext cx="2564970" cy="4091553"/>
          </a:xfrm>
          <a:prstGeom prst="rect">
            <a:avLst/>
          </a:prstGeom>
          <a:noFill/>
          <a:ln w="57150">
            <a:solidFill>
              <a:srgbClr val="A31E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FEF45B-A483-0742-B5A0-B7EB3267D471}"/>
              </a:ext>
            </a:extLst>
          </p:cNvPr>
          <p:cNvSpPr/>
          <p:nvPr/>
        </p:nvSpPr>
        <p:spPr>
          <a:xfrm>
            <a:off x="3302215" y="512857"/>
            <a:ext cx="2564970" cy="4091553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0AC7BA-3858-6346-A33D-3551DD7F924C}"/>
              </a:ext>
            </a:extLst>
          </p:cNvPr>
          <p:cNvSpPr/>
          <p:nvPr/>
        </p:nvSpPr>
        <p:spPr>
          <a:xfrm>
            <a:off x="6213314" y="512856"/>
            <a:ext cx="2564970" cy="409155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EEA442-7BFB-0340-AD70-A78ED8CB9B8F}"/>
              </a:ext>
            </a:extLst>
          </p:cNvPr>
          <p:cNvSpPr/>
          <p:nvPr/>
        </p:nvSpPr>
        <p:spPr>
          <a:xfrm>
            <a:off x="391116" y="512856"/>
            <a:ext cx="2564970" cy="61362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507F76-8C5D-C142-8359-D104CE8578E3}"/>
              </a:ext>
            </a:extLst>
          </p:cNvPr>
          <p:cNvSpPr txBox="1"/>
          <p:nvPr/>
        </p:nvSpPr>
        <p:spPr>
          <a:xfrm>
            <a:off x="1188178" y="695545"/>
            <a:ext cx="970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Know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17E58C-0D4C-A740-BFF4-D7734FB86B53}"/>
              </a:ext>
            </a:extLst>
          </p:cNvPr>
          <p:cNvSpPr/>
          <p:nvPr/>
        </p:nvSpPr>
        <p:spPr>
          <a:xfrm>
            <a:off x="3302215" y="501567"/>
            <a:ext cx="2564970" cy="6136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03941B-5E17-6E4C-83F9-47FB6DC40F51}"/>
              </a:ext>
            </a:extLst>
          </p:cNvPr>
          <p:cNvSpPr txBox="1"/>
          <p:nvPr/>
        </p:nvSpPr>
        <p:spPr>
          <a:xfrm>
            <a:off x="3427708" y="695545"/>
            <a:ext cx="2381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Want to Know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7D7B394-E2B5-3C40-A46B-D23ED908975F}"/>
              </a:ext>
            </a:extLst>
          </p:cNvPr>
          <p:cNvSpPr/>
          <p:nvPr/>
        </p:nvSpPr>
        <p:spPr>
          <a:xfrm>
            <a:off x="6213314" y="539729"/>
            <a:ext cx="2564970" cy="613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CAE60D-520A-FB43-BC3F-720A56028DAD}"/>
              </a:ext>
            </a:extLst>
          </p:cNvPr>
          <p:cNvSpPr txBox="1"/>
          <p:nvPr/>
        </p:nvSpPr>
        <p:spPr>
          <a:xfrm>
            <a:off x="6803697" y="729524"/>
            <a:ext cx="1384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Learned</a:t>
            </a:r>
          </a:p>
        </p:txBody>
      </p:sp>
    </p:spTree>
    <p:extLst>
      <p:ext uri="{BB962C8B-B14F-4D97-AF65-F5344CB8AC3E}">
        <p14:creationId xmlns:p14="http://schemas.microsoft.com/office/powerpoint/2010/main" val="349524882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875FD00-7236-8C47-9302-9DFABD94A018}"/>
              </a:ext>
            </a:extLst>
          </p:cNvPr>
          <p:cNvSpPr txBox="1"/>
          <p:nvPr/>
        </p:nvSpPr>
        <p:spPr>
          <a:xfrm>
            <a:off x="1558767" y="767395"/>
            <a:ext cx="60264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300" dirty="0">
                <a:solidFill>
                  <a:schemeClr val="bg1"/>
                </a:solidFill>
                <a:latin typeface="Luna" pitchFamily="2" charset="0"/>
              </a:rPr>
              <a:t>Virtual Mushroom Farm Tour</a:t>
            </a:r>
          </a:p>
        </p:txBody>
      </p:sp>
      <p:pic>
        <p:nvPicPr>
          <p:cNvPr id="9" name="Online Media 3" title="Mountain View Mushrooms | Mushroom Cultivation | Mushroom Production | Utah Farming Business">
            <a:hlinkClick r:id="" action="ppaction://media"/>
            <a:extLst>
              <a:ext uri="{FF2B5EF4-FFF2-40B4-BE49-F238E27FC236}">
                <a16:creationId xmlns:a16="http://schemas.microsoft.com/office/drawing/2014/main" id="{418794CA-6D85-C349-A051-09C2C03A58D1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842482" y="1381669"/>
            <a:ext cx="5459035" cy="30707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9"/>
                </p:tgtEl>
              </p:cMediaNode>
            </p:vide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A81C2612-62AA-D44D-9D5B-E5D8D53509F1}"/>
              </a:ext>
            </a:extLst>
          </p:cNvPr>
          <p:cNvSpPr txBox="1"/>
          <p:nvPr/>
        </p:nvSpPr>
        <p:spPr>
          <a:xfrm>
            <a:off x="1529255" y="1947678"/>
            <a:ext cx="6085489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you get the mushrooms from the farm to the table?</a:t>
            </a: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569383B6-C1FB-E74B-BF1D-0B5FE98E7803}"/>
              </a:ext>
            </a:extLst>
          </p:cNvPr>
          <p:cNvSpPr/>
          <p:nvPr/>
        </p:nvSpPr>
        <p:spPr>
          <a:xfrm>
            <a:off x="201590" y="108389"/>
            <a:ext cx="1738148" cy="1738148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141BD3C1-BAEB-8A4B-AA7C-5AF7B07624B0}"/>
              </a:ext>
            </a:extLst>
          </p:cNvPr>
          <p:cNvSpPr txBox="1"/>
          <p:nvPr/>
        </p:nvSpPr>
        <p:spPr>
          <a:xfrm>
            <a:off x="409901" y="871250"/>
            <a:ext cx="162442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Activity!</a:t>
            </a:r>
          </a:p>
        </p:txBody>
      </p:sp>
    </p:spTree>
    <p:extLst>
      <p:ext uri="{BB962C8B-B14F-4D97-AF65-F5344CB8AC3E}">
        <p14:creationId xmlns:p14="http://schemas.microsoft.com/office/powerpoint/2010/main" val="38812647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F53D2-32D2-BC48-AF75-F5340E1E15C4}"/>
              </a:ext>
            </a:extLst>
          </p:cNvPr>
          <p:cNvSpPr/>
          <p:nvPr/>
        </p:nvSpPr>
        <p:spPr>
          <a:xfrm>
            <a:off x="1232210" y="1119352"/>
            <a:ext cx="6679580" cy="3220801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691B0-75EA-F143-83C2-EAFA2E7F7A5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76552" y="224827"/>
            <a:ext cx="6857999" cy="3220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>
                <a:latin typeface="Luna" pitchFamily="2" charset="0"/>
              </a:rPr>
              <a:t>Tag us on Facebook @MushroomsInSchools! </a:t>
            </a:r>
            <a:endParaRPr lang="en-US" dirty="0">
              <a:latin typeface="Luna" pitchFamily="2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02C65F-72B5-AD4C-A5C6-EDFEB44F5ABC}"/>
              </a:ext>
            </a:extLst>
          </p:cNvPr>
          <p:cNvSpPr txBox="1"/>
          <p:nvPr/>
        </p:nvSpPr>
        <p:spPr>
          <a:xfrm>
            <a:off x="1576552" y="2571750"/>
            <a:ext cx="54391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Today we learned…</a:t>
            </a:r>
          </a:p>
          <a:p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still wonder…</a:t>
            </a:r>
          </a:p>
        </p:txBody>
      </p:sp>
      <p:pic>
        <p:nvPicPr>
          <p:cNvPr id="7" name="Picture 2">
            <a:extLst>
              <a:ext uri="{FF2B5EF4-FFF2-40B4-BE49-F238E27FC236}">
                <a16:creationId xmlns:a16="http://schemas.microsoft.com/office/drawing/2014/main" id="{D9B9003B-29B9-FAE9-F287-5705F4AE8F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234" y="3587413"/>
            <a:ext cx="1186623" cy="118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877033"/>
      </p:ext>
    </p:extLst>
  </p:cSld>
  <p:clrMapOvr>
    <a:masterClrMapping/>
  </p:clrMapOvr>
</p:sld>
</file>

<file path=ppt/theme/theme1.xml><?xml version="1.0" encoding="utf-8"?>
<a:theme xmlns:a="http://schemas.openxmlformats.org/drawingml/2006/main" name="Kent template">
  <a:themeElements>
    <a:clrScheme name="Custom 347">
      <a:dk1>
        <a:srgbClr val="4A5C65"/>
      </a:dk1>
      <a:lt1>
        <a:srgbClr val="FFFFFF"/>
      </a:lt1>
      <a:dk2>
        <a:srgbClr val="A6BCC9"/>
      </a:dk2>
      <a:lt2>
        <a:srgbClr val="DEE9F2"/>
      </a:lt2>
      <a:accent1>
        <a:srgbClr val="02BDC7"/>
      </a:accent1>
      <a:accent2>
        <a:srgbClr val="FFB600"/>
      </a:accent2>
      <a:accent3>
        <a:srgbClr val="FF9755"/>
      </a:accent3>
      <a:accent4>
        <a:srgbClr val="FD6C68"/>
      </a:accent4>
      <a:accent5>
        <a:srgbClr val="FC4067"/>
      </a:accent5>
      <a:accent6>
        <a:srgbClr val="A6BCC9"/>
      </a:accent6>
      <a:hlink>
        <a:srgbClr val="02BDC7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178</TotalTime>
  <Words>192</Words>
  <Application>Microsoft Office PowerPoint</Application>
  <PresentationFormat>On-screen Show (16:9)</PresentationFormat>
  <Paragraphs>35</Paragraphs>
  <Slides>8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Lato Light</vt:lpstr>
      <vt:lpstr>Arial</vt:lpstr>
      <vt:lpstr>Luna</vt:lpstr>
      <vt:lpstr>Calibri</vt:lpstr>
      <vt:lpstr>Roboto Slab Regular</vt:lpstr>
      <vt:lpstr>Franklin Gothic Medium</vt:lpstr>
      <vt:lpstr>Kent template</vt:lpstr>
      <vt:lpstr>PowerPoint Presentation</vt:lpstr>
      <vt:lpstr> TAKE A PHOTO WALK!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Tag us on Facebook @MushroomsInSchools!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Farrell, Kayla</cp:lastModifiedBy>
  <cp:revision>30</cp:revision>
  <dcterms:modified xsi:type="dcterms:W3CDTF">2024-02-04T15:38:31Z</dcterms:modified>
</cp:coreProperties>
</file>